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2eb7f451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2eb7f451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12eb7f451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12eb7f451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12eb7f451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12eb7f451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12eb7f451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12eb7f451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12eb7f451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12eb7f45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12eb7f45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12eb7f45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12eb7f451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12eb7f451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12eb7f45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12eb7f45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75565b8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75565b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75565b87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75565b8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2eb7f45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12eb7f45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2eb7f451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2eb7f451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75565b8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75565b8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12eb7f45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12eb7f45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2eb7f45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2eb7f45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effects; pay attention to the scale values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2eb7f45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2eb7f45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2eb7f45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2eb7f45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12eb7f451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12eb7f451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12eb7f451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12eb7f451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46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709.10113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Funnel Wall Variability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Limeng Jiang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=40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00" y="1468568"/>
            <a:ext cx="5751000" cy="28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00" y="4204622"/>
            <a:ext cx="2955125" cy="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450" y="4166972"/>
            <a:ext cx="3067725" cy="82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700" y="1588493"/>
            <a:ext cx="2989925" cy="262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7095" y="4185800"/>
            <a:ext cx="2458530" cy="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=160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254075"/>
            <a:ext cx="5718900" cy="29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50" y="1363013"/>
            <a:ext cx="3066050" cy="27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47" y="4173350"/>
            <a:ext cx="2964275" cy="7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0925" y="4119577"/>
            <a:ext cx="3066050" cy="80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552" y="4100500"/>
            <a:ext cx="2622673" cy="8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=160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5" y="1307850"/>
            <a:ext cx="5709900" cy="2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72" y="4155000"/>
            <a:ext cx="3182025" cy="8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500" y="4159771"/>
            <a:ext cx="3182025" cy="83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2375" y="1479750"/>
            <a:ext cx="3006825" cy="250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525" y="4060025"/>
            <a:ext cx="2442475" cy="8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0" y="0"/>
            <a:ext cx="70389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γ=4/3, MAD</a:t>
            </a:r>
            <a:r>
              <a:rPr lang="en" sz="2761"/>
              <a:t> </a:t>
            </a:r>
            <a:endParaRPr sz="27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/>
          </a:blip>
          <a:srcRect b="0" l="0" r="999" t="0"/>
          <a:stretch/>
        </p:blipFill>
        <p:spPr>
          <a:xfrm>
            <a:off x="2441600" y="581725"/>
            <a:ext cx="6702399" cy="20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600" y="2625144"/>
            <a:ext cx="6702400" cy="209735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1178600" y="1186513"/>
            <a:ext cx="126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γ=4/3, SANE</a:t>
            </a:r>
            <a:r>
              <a:rPr lang="en" sz="2761"/>
              <a:t> </a:t>
            </a:r>
            <a:endParaRPr/>
          </a:p>
        </p:txBody>
      </p:sp>
      <p:sp>
        <p:nvSpPr>
          <p:cNvPr id="244" name="Google Shape;244;p26"/>
          <p:cNvSpPr txBox="1"/>
          <p:nvPr>
            <p:ph type="title"/>
          </p:nvPr>
        </p:nvSpPr>
        <p:spPr>
          <a:xfrm>
            <a:off x="0" y="0"/>
            <a:ext cx="70389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61"/>
              <a:t> </a:t>
            </a:r>
            <a:endParaRPr sz="27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1178600" y="1186513"/>
            <a:ext cx="126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600" y="3027864"/>
            <a:ext cx="6702400" cy="211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600" y="803108"/>
            <a:ext cx="6702399" cy="222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</a:t>
            </a:r>
            <a:r>
              <a:rPr lang="en" sz="3000"/>
              <a:t>γ &amp; Any R</a:t>
            </a:r>
            <a:r>
              <a:rPr lang="en"/>
              <a:t>high</a:t>
            </a:r>
            <a:r>
              <a:rPr lang="en" sz="3000"/>
              <a:t>, P</a:t>
            </a:r>
            <a:r>
              <a:rPr lang="en" sz="2600"/>
              <a:t>g</a:t>
            </a:r>
            <a:endParaRPr sz="2000"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25" y="914100"/>
            <a:ext cx="4559500" cy="20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191350" y="1714500"/>
            <a:ext cx="84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425" y="914100"/>
            <a:ext cx="2264273" cy="20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25" y="2985075"/>
            <a:ext cx="4474369" cy="21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5300" y="2985075"/>
            <a:ext cx="2373099" cy="21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γ &amp; Any R</a:t>
            </a:r>
            <a:r>
              <a:rPr lang="en"/>
              <a:t>high</a:t>
            </a:r>
            <a:r>
              <a:rPr lang="en" sz="3000"/>
              <a:t>, B²</a:t>
            </a:r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50" y="841925"/>
            <a:ext cx="4567746" cy="2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191350" y="1714500"/>
            <a:ext cx="84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699" y="841925"/>
            <a:ext cx="2357466" cy="2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50" y="2965925"/>
            <a:ext cx="4535638" cy="21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6600" y="2965925"/>
            <a:ext cx="2416939" cy="21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1297500" y="1307850"/>
            <a:ext cx="7038900" cy="3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MAD has a much “wider” beta=1 surface …</a:t>
            </a:r>
            <a:endParaRPr sz="16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Strong magnetic fields cumulate in the funnel and push out …</a:t>
            </a:r>
            <a:endParaRPr sz="14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really the picture CK has in mind, but actually makes sense</a:t>
            </a:r>
            <a:endParaRPr sz="1400"/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Multiple layers of structures seen in MAD</a:t>
            </a:r>
            <a:endParaRPr sz="16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Are they physical or numerical artifacts?</a:t>
            </a:r>
            <a:endParaRPr sz="14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are they?  Are they related to field lines “attached” to the event horizon vs. to the disk?  Is one “Alfven wave” propagation along field lines and the other precession?</a:t>
            </a:r>
            <a:endParaRPr sz="1400"/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Similar layers can be identified in SANE</a:t>
            </a:r>
            <a:endParaRPr sz="16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But they are much weaker</a:t>
            </a:r>
            <a:endParaRPr sz="1400"/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var(Te_funnel) &gt;&gt; var(Te_disk)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Derivations</a:t>
            </a:r>
            <a:endParaRPr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from                                               , use error propagation and derive an equation of var(Te) in terms of  </a:t>
            </a:r>
            <a:r>
              <a:rPr lang="en"/>
              <a:t>var(Pg), </a:t>
            </a:r>
            <a:r>
              <a:rPr lang="en"/>
              <a:t>var(ρ), and var(B²), and their covariance terms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Equation should look something like this: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var(Te) = A²var(Pg) + B²var(ρ) + C²</a:t>
            </a:r>
            <a:r>
              <a:rPr lang="en"/>
              <a:t>var(B²) + AB cov(Pg, ρ) + AC cov(Pg, B²) + BC cov(ρ, B²)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where A=C[Pg-&gt; Te], B=C[ρ-&gt; Te], C=C[B² -&gt; Te]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900" y="972875"/>
            <a:ext cx="1431175" cy="4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600" y="2729770"/>
            <a:ext cx="5190349" cy="12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1735600" y="4185850"/>
            <a:ext cx="7038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Special thanks to Boris for helping me out on that!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Goals/Questions to be Addressed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307850"/>
            <a:ext cx="7038900" cy="3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Does the funnel (jet) contribute to variability (in Te)?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YES…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How variable are the different quantities in the funnel?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What are the physical mechanisms that causes these variabilities?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Can we model these mechanisms and make prediction about variabilities based on other parameters like spins and MAD vs SANE?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NO…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Why?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In what regimes is this valid?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Can we predict extra variability (caused by the funnel) in different regimes?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TO-DOs</a:t>
            </a:r>
            <a:endParaRPr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Optimize python code to reduce memory usage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Optimize python code to reduce I/O (and hence improve speed)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Implement 3hr module index routine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answer those questions…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Get some variance plots first to get some idea on the </a:t>
            </a:r>
            <a:r>
              <a:rPr lang="en" sz="1600"/>
              <a:t>variabilities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the mechanisms which cause the variability, from paper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Angular Momentum Transport in Thin Magnetically Arrested Disks</a:t>
            </a:r>
            <a:r>
              <a:rPr lang="en" sz="1600"/>
              <a:t>, the candidates are gas and magnetization.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model those mechanisms and link them to the variability, derive a relation between var(Te) and the candidates above, which I choose ρ, Pg, and B²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43900" y="623375"/>
            <a:ext cx="70389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γ=4/3</a:t>
            </a:r>
            <a:endParaRPr b="1"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→ Te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Pink contour is β=1 surface  (i.e. where P</a:t>
            </a:r>
            <a:r>
              <a:rPr lang="en" sz="1200">
                <a:solidFill>
                  <a:schemeClr val="dk1"/>
                </a:solidFill>
              </a:rPr>
              <a:t>gas</a:t>
            </a:r>
            <a:r>
              <a:rPr lang="en">
                <a:solidFill>
                  <a:schemeClr val="dk1"/>
                </a:solidFill>
              </a:rPr>
              <a:t>=P</a:t>
            </a:r>
            <a:r>
              <a:rPr lang="en" sz="1200">
                <a:solidFill>
                  <a:schemeClr val="dk1"/>
                </a:solidFill>
              </a:rPr>
              <a:t>mag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" y="1037050"/>
            <a:ext cx="5768717" cy="306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468" y="1037050"/>
            <a:ext cx="3375282" cy="306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50" y="4106450"/>
            <a:ext cx="3165435" cy="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449" y="4106450"/>
            <a:ext cx="3165425" cy="79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0648" y="4028900"/>
            <a:ext cx="2523349" cy="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</a:t>
            </a:r>
            <a:r>
              <a:rPr lang="en">
                <a:solidFill>
                  <a:schemeClr val="dk1"/>
                </a:solidFill>
              </a:rPr>
              <a:t>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" y="1458350"/>
            <a:ext cx="5900747" cy="293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023" y="1458352"/>
            <a:ext cx="3243252" cy="293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25" y="4389346"/>
            <a:ext cx="2795600" cy="7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1713" y="4302125"/>
            <a:ext cx="3092725" cy="8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0566" y="4243025"/>
            <a:ext cx="2440147" cy="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82200" y="462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625"/>
            <a:ext cx="5629950" cy="28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213" y="4180175"/>
            <a:ext cx="3298480" cy="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8" y="4180173"/>
            <a:ext cx="3372580" cy="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375" y="1514500"/>
            <a:ext cx="2959411" cy="26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3375" y="4206425"/>
            <a:ext cx="2460625" cy="8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5" y="1307850"/>
            <a:ext cx="5954825" cy="30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39" y="4213025"/>
            <a:ext cx="2866211" cy="7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250" y="4203072"/>
            <a:ext cx="2929625" cy="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600" y="1429341"/>
            <a:ext cx="2998500" cy="265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658" y="4081575"/>
            <a:ext cx="2441519" cy="8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=40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254075"/>
            <a:ext cx="5718900" cy="29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50" y="1363013"/>
            <a:ext cx="3066050" cy="27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